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89" r:id="rId2"/>
    <p:sldId id="288" r:id="rId3"/>
    <p:sldId id="330" r:id="rId4"/>
    <p:sldId id="332" r:id="rId5"/>
    <p:sldId id="333" r:id="rId6"/>
    <p:sldId id="392" r:id="rId7"/>
    <p:sldId id="347" r:id="rId8"/>
    <p:sldId id="336" r:id="rId9"/>
    <p:sldId id="348" r:id="rId10"/>
    <p:sldId id="349" r:id="rId11"/>
    <p:sldId id="350" r:id="rId12"/>
    <p:sldId id="351" r:id="rId13"/>
    <p:sldId id="352" r:id="rId14"/>
    <p:sldId id="337" r:id="rId15"/>
    <p:sldId id="353" r:id="rId16"/>
    <p:sldId id="358" r:id="rId17"/>
    <p:sldId id="359" r:id="rId18"/>
    <p:sldId id="360" r:id="rId19"/>
    <p:sldId id="361" r:id="rId20"/>
    <p:sldId id="357" r:id="rId21"/>
    <p:sldId id="363" r:id="rId22"/>
    <p:sldId id="362" r:id="rId23"/>
    <p:sldId id="364" r:id="rId24"/>
    <p:sldId id="365" r:id="rId25"/>
    <p:sldId id="366" r:id="rId26"/>
    <p:sldId id="367" r:id="rId27"/>
    <p:sldId id="368" r:id="rId28"/>
    <p:sldId id="371" r:id="rId29"/>
    <p:sldId id="370" r:id="rId30"/>
    <p:sldId id="338" r:id="rId31"/>
    <p:sldId id="369" r:id="rId32"/>
    <p:sldId id="372" r:id="rId33"/>
    <p:sldId id="375" r:id="rId34"/>
    <p:sldId id="373" r:id="rId35"/>
    <p:sldId id="374" r:id="rId36"/>
    <p:sldId id="339" r:id="rId37"/>
    <p:sldId id="340" r:id="rId38"/>
    <p:sldId id="341" r:id="rId39"/>
    <p:sldId id="376" r:id="rId40"/>
    <p:sldId id="377" r:id="rId41"/>
    <p:sldId id="378" r:id="rId42"/>
    <p:sldId id="379" r:id="rId43"/>
    <p:sldId id="380" r:id="rId44"/>
    <p:sldId id="342" r:id="rId45"/>
    <p:sldId id="381" r:id="rId46"/>
    <p:sldId id="344" r:id="rId47"/>
    <p:sldId id="382" r:id="rId48"/>
    <p:sldId id="343" r:id="rId49"/>
    <p:sldId id="383" r:id="rId50"/>
    <p:sldId id="345" r:id="rId51"/>
    <p:sldId id="384" r:id="rId52"/>
    <p:sldId id="386" r:id="rId53"/>
    <p:sldId id="387" r:id="rId54"/>
    <p:sldId id="388" r:id="rId55"/>
    <p:sldId id="389" r:id="rId56"/>
    <p:sldId id="346" r:id="rId57"/>
    <p:sldId id="39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1"/>
    <p:restoredTop sz="90683"/>
  </p:normalViewPr>
  <p:slideViewPr>
    <p:cSldViewPr snapToGrid="0" snapToObjects="1">
      <p:cViewPr>
        <p:scale>
          <a:sx n="70" d="100"/>
          <a:sy n="70" d="100"/>
        </p:scale>
        <p:origin x="2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Bayesian inference!  (so sneaky)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being on_315</a:t>
            </a:r>
            <a:r>
              <a:rPr lang="en-US" baseline="0" dirty="0" smtClean="0"/>
              <a:t> is the observed evidence; 11% is the posterior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6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8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reference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3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Original, not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Twice the samples, now it’s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xkcd.com/882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154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Homework 4</a:t>
            </a:r>
            <a:r>
              <a:rPr lang="en-US" dirty="0" smtClean="0"/>
              <a:t> will be posted tonight </a:t>
            </a:r>
            <a:r>
              <a:rPr lang="en-US" b="1" dirty="0" smtClean="0"/>
              <a:t>(</a:t>
            </a:r>
            <a:r>
              <a:rPr lang="en-US" b="1" smtClean="0"/>
              <a:t>due 11/3 at 11:59pm)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0.4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=0.3=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0.3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=0.4=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3245262"/>
            <a:ext cx="1298448" cy="2471577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78624" y="4222294"/>
            <a:ext cx="1298448" cy="46166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0.4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=0.3=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0.3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=0.4=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4242817"/>
            <a:ext cx="1298448" cy="438912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15583" y="4169664"/>
            <a:ext cx="4206241" cy="5852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2082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20823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933" r="-469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957869" y="4222294"/>
                <a:ext cx="209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69" y="4222294"/>
                <a:ext cx="209544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07" r="-494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169155" y="5338309"/>
                <a:ext cx="3356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5338309"/>
                <a:ext cx="335630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6" r="-272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156042" y="5840154"/>
                <a:ext cx="21714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∗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42" y="5840154"/>
                <a:ext cx="2171492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2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78" y="5760720"/>
            <a:ext cx="732275" cy="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- Practice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198006"/>
                  </p:ext>
                </p:extLst>
              </p:nvPr>
            </p:nvGraphicFramePr>
            <p:xfrm>
              <a:off x="6777285" y="2542031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0.72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198006"/>
                  </p:ext>
                </p:extLst>
              </p:nvPr>
            </p:nvGraphicFramePr>
            <p:xfrm>
              <a:off x="6777285" y="2542031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0.72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335692"/>
                  </p:ext>
                </p:extLst>
              </p:nvPr>
            </p:nvGraphicFramePr>
            <p:xfrm>
              <a:off x="1364037" y="2505455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0.36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0.24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335692"/>
                  </p:ext>
                </p:extLst>
              </p:nvPr>
            </p:nvGraphicFramePr>
            <p:xfrm>
              <a:off x="1364037" y="2505455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0.36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0.24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3024938" y="1847088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Left</a:t>
            </a:r>
            <a:endParaRPr lang="en-US" sz="2800" i="1"/>
          </a:p>
        </p:txBody>
      </p:sp>
      <p:sp>
        <p:nvSpPr>
          <p:cNvPr id="8" name="TextBox 7"/>
          <p:cNvSpPr txBox="1"/>
          <p:nvPr/>
        </p:nvSpPr>
        <p:spPr>
          <a:xfrm>
            <a:off x="8332388" y="184708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Right</a:t>
            </a:r>
            <a:endParaRPr lang="en-US" sz="2800" i="1"/>
          </a:p>
        </p:txBody>
      </p:sp>
      <p:sp>
        <p:nvSpPr>
          <p:cNvPr id="9" name="TextBox 8"/>
          <p:cNvSpPr txBox="1"/>
          <p:nvPr/>
        </p:nvSpPr>
        <p:spPr>
          <a:xfrm>
            <a:off x="3761037" y="5282100"/>
            <a:ext cx="4583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Are </a:t>
            </a:r>
            <a:r>
              <a:rPr lang="en-US" sz="2800" b="1" i="1" dirty="0" smtClean="0"/>
              <a:t>A</a:t>
            </a:r>
            <a:r>
              <a:rPr lang="en-US" sz="2800" b="1" dirty="0" smtClean="0"/>
              <a:t> and </a:t>
            </a:r>
            <a:r>
              <a:rPr lang="en-US" sz="2800" b="1" i="1" smtClean="0"/>
              <a:t>B</a:t>
            </a:r>
            <a:r>
              <a:rPr lang="en-US" sz="2800" b="1" smtClean="0"/>
              <a:t> independent in either of these tables?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8353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243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True independence is pretty rare.  </a:t>
            </a:r>
            <a:r>
              <a:rPr lang="en-US" b="1" u="sng" dirty="0" smtClean="0"/>
              <a:t>But</a:t>
            </a:r>
            <a:r>
              <a:rPr lang="en-US" dirty="0" smtClean="0"/>
              <a:t>, conditional independence is another helpful assumption that works much more often!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0512" y="323223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random variables </a:t>
            </a:r>
            <a:r>
              <a:rPr lang="en-US" sz="2800" i="1" dirty="0" smtClean="0"/>
              <a:t>X, Y,</a:t>
            </a:r>
            <a:r>
              <a:rPr lang="en-US" sz="2800" dirty="0" smtClean="0"/>
              <a:t> and </a:t>
            </a:r>
            <a:r>
              <a:rPr lang="en-US" sz="2800" i="1" dirty="0" smtClean="0"/>
              <a:t>Z</a:t>
            </a:r>
            <a:r>
              <a:rPr lang="en-US" sz="2800" dirty="0" smtClean="0"/>
              <a:t>, we say </a:t>
            </a:r>
            <a:r>
              <a:rPr lang="en-US" sz="2800" smtClean="0"/>
              <a:t>that </a:t>
            </a:r>
            <a:r>
              <a:rPr lang="en-US" sz="2800" b="1" i="1" u="sng" smtClean="0"/>
              <a:t>X </a:t>
            </a:r>
            <a:r>
              <a:rPr lang="en-US" sz="2800" b="1" u="sng" dirty="0" smtClean="0"/>
              <a:t>is conditionally independent of </a:t>
            </a:r>
            <a:r>
              <a:rPr lang="en-US" sz="2800" b="1" i="1" u="sng" dirty="0" smtClean="0"/>
              <a:t>Y </a:t>
            </a:r>
            <a:r>
              <a:rPr lang="en-US" sz="2800" b="1" u="sng" dirty="0" smtClean="0"/>
              <a:t>given </a:t>
            </a:r>
            <a:r>
              <a:rPr lang="en-US" sz="2800" b="1" i="1" u="sng" dirty="0" smtClean="0"/>
              <a:t>Z</a:t>
            </a:r>
            <a:r>
              <a:rPr lang="en-US" sz="2800" i="1" dirty="0"/>
              <a:t> </a:t>
            </a:r>
            <a:r>
              <a:rPr lang="en-US" sz="2800" dirty="0" smtClean="0"/>
              <a:t>if: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14198" y="4620515"/>
                <a:ext cx="3563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𝑍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98" y="4620515"/>
                <a:ext cx="356360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0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Three random variables to consider: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Cavity</a:t>
            </a:r>
            <a:r>
              <a:rPr lang="en-US" dirty="0" smtClean="0"/>
              <a:t> – you have a cavity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Toothache</a:t>
            </a:r>
            <a:r>
              <a:rPr lang="en-US" dirty="0" smtClean="0"/>
              <a:t> – you have a toothache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Catches – </a:t>
            </a:r>
            <a:r>
              <a:rPr lang="en-US" dirty="0" smtClean="0"/>
              <a:t>the dentist catches something on your tooth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174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By world knowledge:</a:t>
            </a:r>
          </a:p>
          <a:p>
            <a:pPr marL="815975" indent="-508000">
              <a:lnSpc>
                <a:spcPct val="100000"/>
              </a:lnSpc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Toothaches are more likely when you have a cavity</a:t>
            </a:r>
          </a:p>
          <a:p>
            <a:pPr marL="815975" indent="-508000">
              <a:lnSpc>
                <a:spcPct val="100000"/>
              </a:lnSpc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But the dentist is equally likely to catch on any tooth</a:t>
            </a:r>
          </a:p>
        </p:txBody>
      </p:sp>
    </p:spTree>
    <p:extLst>
      <p:ext uri="{BB962C8B-B14F-4D97-AF65-F5344CB8AC3E}">
        <p14:creationId xmlns:p14="http://schemas.microsoft.com/office/powerpoint/2010/main" val="1161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080784"/>
                  </p:ext>
                </p:extLst>
              </p:nvPr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080784"/>
                  </p:ext>
                </p:extLst>
              </p:nvPr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242" t="-826" r="-100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242" t="-826" r="-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647" t="-100826" r="-301294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100826" r="-200323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971" t="-100826" r="-100971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677" t="-100826" r="-645" b="-200826"/>
                          </a:stretch>
                        </a:blipFill>
                      </a:tcPr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202500" r="-4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300000" r="-40000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852561" y="5483919"/>
                <a:ext cx="8486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800" b="0" i="1" smtClean="0">
                        <a:latin typeface="Cambria Math" charset="0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61" y="5483919"/>
                <a:ext cx="8486875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4286" r="-1509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495755"/>
                  </p:ext>
                </p:extLst>
              </p:nvPr>
            </p:nvGraphicFramePr>
            <p:xfrm>
              <a:off x="3177538" y="1362425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0.253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495755"/>
                  </p:ext>
                </p:extLst>
              </p:nvPr>
            </p:nvGraphicFramePr>
            <p:xfrm>
              <a:off x="3177538" y="1362425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407" t="-1075" r="-100542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407" t="-1075" r="-542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1087" t="-98947" r="-302174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98947" r="-20054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1630" t="-98947" r="-101630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459" t="-98947" r="-1081" b="-202105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198947" r="-400000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98947" r="-400000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0.253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-39650" y="4294566"/>
                <a:ext cx="541324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</m:e>
                      </m:d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0" y="4294566"/>
                <a:ext cx="5413248" cy="7386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16890" y="5428045"/>
                <a:ext cx="11875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𝑐𝑎𝑣𝑖𝑡𝑦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𝑡𝑜𝑜𝑡h𝑎𝑐h𝑒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,¬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𝑐𝑎𝑡𝑐h𝑒𝑠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0" y="5428045"/>
                <a:ext cx="118751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3" r="-41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262197" y="5995696"/>
                <a:ext cx="3206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=0.048+0.032=0.08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97" y="5995696"/>
                <a:ext cx="32065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70" r="-209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139427" y="4129974"/>
                <a:ext cx="2144270" cy="1063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0.048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0.08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427" y="4129974"/>
                <a:ext cx="2144270" cy="10631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29277" y="4072525"/>
                <a:ext cx="4724451" cy="1149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𝑐𝑎𝑡𝑐h𝑒𝑠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𝑡𝑜𝑜𝑡h𝑎𝑐h𝑒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𝑡𝑜𝑜𝑡h𝑎𝑐h𝑒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77" y="4072525"/>
                <a:ext cx="4724451" cy="11492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0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31604"/>
                  </p:ext>
                </p:extLst>
              </p:nvPr>
            </p:nvGraphicFramePr>
            <p:xfrm>
              <a:off x="926566" y="1374598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0.243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31604"/>
                  </p:ext>
                </p:extLst>
              </p:nvPr>
            </p:nvGraphicFramePr>
            <p:xfrm>
              <a:off x="926566" y="1374598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407" t="-1075" r="-100813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000" t="-1075" r="-541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541" t="-98947" r="-30054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1630" t="-98947" r="-202174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000" t="-98947" r="-10108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8947" r="-1081" b="-202105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01064" r="-40054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97895" r="-40054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0.243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6006189"/>
                  </p:ext>
                </p:extLst>
              </p:nvPr>
            </p:nvGraphicFramePr>
            <p:xfrm>
              <a:off x="7909561" y="1657942"/>
              <a:ext cx="3374136" cy="1728489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</a:tblGrid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0.09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6006189"/>
                  </p:ext>
                </p:extLst>
              </p:nvPr>
            </p:nvGraphicFramePr>
            <p:xfrm>
              <a:off x="7909561" y="1657942"/>
              <a:ext cx="3374136" cy="1728489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</a:tblGrid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100541" t="-1053" r="-101081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0541" t="-1053" r="-1081" b="-203158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541" t="-101053" r="-201081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541" t="-201053" r="-20108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0.09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25443" y="3920890"/>
                <a:ext cx="6946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Want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a:rPr lang="en-US" sz="24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comparison.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3" y="3920890"/>
                <a:ext cx="694677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16" t="-10526" r="-3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909561" y="3905824"/>
            <a:ext cx="3726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Marginalize </a:t>
            </a:r>
            <a:r>
              <a:rPr lang="en-US" sz="2400" smtClean="0"/>
              <a:t>over </a:t>
            </a:r>
            <a:r>
              <a:rPr lang="en-US" sz="2400" i="1" smtClean="0"/>
              <a:t>Toothache!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6756688" y="2522186"/>
            <a:ext cx="924272" cy="3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26566" y="4756024"/>
                <a:ext cx="5435591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𝑐𝑎𝑡𝑐h𝑒𝑠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6" y="4756024"/>
                <a:ext cx="5435591" cy="7798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38200" y="5937371"/>
                <a:ext cx="100900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,¬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=0.06+0.04=0.1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37371"/>
                <a:ext cx="100900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2" r="-24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593001" y="4799048"/>
                <a:ext cx="175843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0.06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0.1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001" y="4799048"/>
                <a:ext cx="1758430" cy="6938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242" t="-826" r="-100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242" t="-826" r="-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647" t="-100826" r="-301294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100826" r="-200323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971" t="-100826" r="-100971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677" t="-100826" r="-645" b="-200826"/>
                          </a:stretch>
                        </a:blipFill>
                      </a:tcPr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202500" r="-4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300000" r="-40000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852561" y="5268476"/>
                <a:ext cx="8486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800" b="0" i="1" smtClean="0">
                        <a:latin typeface="Cambria Math" charset="0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61" y="5268476"/>
                <a:ext cx="8486875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3944" r="-150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12464" y="593038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0.6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174736" y="593038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0.6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49" y="5145528"/>
            <a:ext cx="732275" cy="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At the end of today, you should be able to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Describe how a posterior distribution is calculated from a prior distribution and observations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Describe independence and conditional independence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Use the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-test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to determine if two distributions are significantly different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7164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you know if two variables are </a:t>
            </a:r>
            <a:r>
              <a:rPr lang="en-US" u="sng" dirty="0" smtClean="0"/>
              <a:t>truly</a:t>
            </a:r>
            <a:r>
              <a:rPr lang="en-US" dirty="0" smtClean="0"/>
              <a:t> independent?</a:t>
            </a: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91408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0.056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0.006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0.014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0.441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91408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02" t="-2326" r="-100204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0410" t="-2326" r="-410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10" t="-102326" r="-30123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592" t="-102326" r="-20000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820" t="-102326" r="-10082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820" t="-102326" r="-820" b="-218605"/>
                          </a:stretch>
                        </a:blipFill>
                      </a:tcPr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204706" r="-401230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0.056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0.006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0.014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301163" r="-401230" b="-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0.441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20577" y="4894076"/>
                <a:ext cx="84739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In this table,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=0.3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77" y="4894076"/>
                <a:ext cx="847398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0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7164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you know if two variables are </a:t>
            </a:r>
            <a:r>
              <a:rPr lang="en-US" u="sng" dirty="0" smtClean="0"/>
              <a:t>truly</a:t>
            </a:r>
            <a:r>
              <a:rPr lang="en-US" dirty="0" smtClean="0"/>
              <a:t> independent?</a:t>
            </a: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639372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¬</m:t>
                                </m:r>
                                <m:r>
                                  <a:rPr lang="en-US" sz="2400" smtClean="0"/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639372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02" t="-2326" r="-100204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0410" t="-2326" r="-410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10" t="-102326" r="-30123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592" t="-102326" r="-20000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820" t="-102326" r="-10082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820" t="-102326" r="-820" b="-218605"/>
                          </a:stretch>
                        </a:blipFill>
                      </a:tcPr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204706" r="-401230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301163" r="-401230" b="-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98785" y="4894076"/>
                <a:ext cx="100834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In this even clearer </a:t>
                </a:r>
                <a:r>
                  <a:rPr lang="en-US" sz="2400" dirty="0" smtClean="0"/>
                  <a:t>table,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=0.5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5" y="4894076"/>
                <a:ext cx="1008346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9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788859" y="5768164"/>
            <a:ext cx="8614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Does this mean that </a:t>
            </a:r>
            <a:r>
              <a:rPr lang="en-US" sz="2800" b="1" i="1" dirty="0" smtClean="0"/>
              <a:t>Catches</a:t>
            </a:r>
            <a:r>
              <a:rPr lang="en-US" sz="2800" b="1" dirty="0" smtClean="0"/>
              <a:t> is an independent variable?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36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153"/>
            <a:ext cx="10515600" cy="37887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Independence can’t be determined from observation!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Remember that any distribution you observe is a </a:t>
            </a:r>
            <a:r>
              <a:rPr lang="en-US" b="1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of some underlying </a:t>
            </a:r>
            <a:r>
              <a:rPr lang="en-US" i="1" dirty="0" smtClean="0"/>
              <a:t>ground truth </a:t>
            </a:r>
            <a:r>
              <a:rPr lang="en-US" dirty="0" smtClean="0"/>
              <a:t>distribution.</a:t>
            </a:r>
          </a:p>
          <a:p>
            <a:pPr marL="635000" marR="0" lvl="0" indent="-34607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Models are inherently imperfect</a:t>
            </a:r>
          </a:p>
          <a:p>
            <a:pPr marL="635000" marR="0" lvl="0" indent="-34607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Quality of the model improves with the number of observations, but is never perfect</a:t>
            </a:r>
          </a:p>
          <a:p>
            <a:pPr marL="923925" lvl="1" indent="-217488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Remember the die roll graphs from last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394960"/>
            <a:ext cx="6908006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if you’re given the true underlying distribution, you can calculate independence and conditional independence using their definitions.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011192">
            <a:off x="8046719" y="564939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This is what we did in the examples!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3517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9129"/>
            <a:ext cx="10515600" cy="249034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Instead, we make </a:t>
            </a:r>
            <a:r>
              <a:rPr lang="en-US" b="1" u="sng" dirty="0" smtClean="0"/>
              <a:t>assumptions</a:t>
            </a:r>
            <a:r>
              <a:rPr lang="en-US" dirty="0" smtClean="0"/>
              <a:t> about independence.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do this based on:</a:t>
            </a:r>
          </a:p>
          <a:p>
            <a:pPr marL="471488" marR="0" lvl="0" indent="-29051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Common sense </a:t>
            </a:r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(e.g., dentist example)</a:t>
            </a:r>
            <a:endParaRPr lang="en-US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8" marR="0" lvl="0" indent="-29051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Deciding what information we want to focus on </a:t>
            </a:r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(upcoming example)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independence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These assumptions are useful for two main reasons: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056132" y="2599740"/>
                <a:ext cx="10079736" cy="37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 smtClean="0"/>
                  <a:t>Makes models simpler</a:t>
                </a:r>
                <a:endParaRPr lang="en-US" sz="2400" dirty="0"/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What if we had 200 binary variables?  We would need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200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conditional probabilities!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If everything is conditionally independent of everything else given some 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, then we only need 200 probabilities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 smtClean="0"/>
                  <a:t>Fewer samples needed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If you only need to estimate one probability, you can get away with a lot fewer samples than for 19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200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2" y="2599740"/>
                <a:ext cx="10079736" cy="3720762"/>
              </a:xfrm>
              <a:prstGeom prst="rect">
                <a:avLst/>
              </a:prstGeom>
              <a:blipFill rotWithShape="0">
                <a:blip r:embed="rId2"/>
                <a:stretch>
                  <a:fillRect l="-786" t="-1309" b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2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 for different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1945384"/>
            <a:ext cx="4593336" cy="3937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152758"/>
            <a:ext cx="7044796" cy="35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152759"/>
            <a:ext cx="7044796" cy="3522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 for different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1945384"/>
            <a:ext cx="4593336" cy="39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423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General idea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the words I’ve seen so far in a text stream, what is the probability that the next word is </a:t>
            </a:r>
            <a:r>
              <a:rPr lang="en-US" i="1" dirty="0" smtClean="0"/>
              <a:t>the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9444" y="3604521"/>
            <a:ext cx="460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generally, with finite vocabulary </a:t>
            </a:r>
            <a:r>
              <a:rPr lang="en-US" sz="2400" i="1" dirty="0" smtClean="0"/>
              <a:t>V</a:t>
            </a:r>
            <a:r>
              <a:rPr lang="en-US" sz="2400" dirty="0"/>
              <a:t> </a:t>
            </a:r>
            <a:r>
              <a:rPr lang="en-US" sz="2400" dirty="0" smtClean="0"/>
              <a:t>and evidence so far </a:t>
            </a:r>
            <a:r>
              <a:rPr lang="en-US" sz="2400" i="1" dirty="0" smtClean="0"/>
              <a:t>E</a:t>
            </a:r>
            <a:r>
              <a:rPr lang="en-US" sz="2400" dirty="0" smtClean="0"/>
              <a:t>:</a:t>
            </a:r>
            <a:endParaRPr lang="en-US" sz="2400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376982" y="5227583"/>
                <a:ext cx="2349361" cy="988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982" y="5227583"/>
                <a:ext cx="2349361" cy="988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013390" y="4526958"/>
                <a:ext cx="2792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90" y="4526958"/>
                <a:ext cx="279230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65854" y="5413248"/>
            <a:ext cx="49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s.t.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2" y="3347926"/>
            <a:ext cx="4986528" cy="32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064" y="2502342"/>
            <a:ext cx="10515600" cy="388017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Applications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dirty="0" smtClean="0"/>
              <a:t>Search/text/email completion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dirty="0" smtClean="0"/>
              <a:t>Determining if a sampled text comes from a particular distribution or not</a:t>
            </a:r>
          </a:p>
          <a:p>
            <a:pPr marL="1377950" lvl="1" indent="-471488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E.g., Is this email spam?  Are you writing a professional letter or a note to self?</a:t>
            </a:r>
          </a:p>
          <a:p>
            <a:pPr marL="923925" indent="-452438">
              <a:lnSpc>
                <a:spcPct val="100000"/>
              </a:lnSpc>
              <a:spcBef>
                <a:spcPts val="2400"/>
              </a:spcBef>
              <a:buFont typeface="Wingdings" charset="2"/>
              <a:buChar char="Ø"/>
            </a:pPr>
            <a:r>
              <a:rPr lang="en-US" dirty="0" smtClean="0"/>
              <a:t>Text compression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9444" y="1463004"/>
            <a:ext cx="460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finite vocabulary </a:t>
            </a:r>
            <a:r>
              <a:rPr lang="en-US" sz="2400" i="1" dirty="0" smtClean="0"/>
              <a:t>V</a:t>
            </a:r>
            <a:r>
              <a:rPr lang="en-US" sz="2400" dirty="0"/>
              <a:t> </a:t>
            </a:r>
            <a:r>
              <a:rPr lang="en-US" sz="2400" dirty="0" smtClean="0"/>
              <a:t>and evidence so far </a:t>
            </a:r>
            <a:r>
              <a:rPr lang="en-US" sz="2400" i="1" dirty="0" smtClean="0"/>
              <a:t>E</a:t>
            </a:r>
            <a:r>
              <a:rPr lang="en-US" sz="2400" dirty="0" smtClean="0"/>
              <a:t>:</a:t>
            </a:r>
            <a:endParaRPr lang="en-US" sz="2400" b="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004439" y="1463004"/>
                <a:ext cx="2349361" cy="988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39" y="1463004"/>
                <a:ext cx="2349361" cy="988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414958" y="1659977"/>
                <a:ext cx="2792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958" y="1659977"/>
                <a:ext cx="279230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93311" y="1648669"/>
            <a:ext cx="49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s.t.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57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1-word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523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Everything is independent!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662013" y="2567678"/>
                <a:ext cx="6595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sz="2800" dirty="0"/>
                  <a:t>E.g.,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h𝑜𝑟𝑠𝑒</m:t>
                        </m:r>
                      </m:e>
                      <m:e>
                        <m:r>
                          <a:rPr lang="en-US" sz="2800" i="1">
                            <a:latin typeface="Cambria Math" charset="0"/>
                          </a:rPr>
                          <m:t>𝑡h𝑒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𝑔𝑟𝑒𝑎𝑡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𝑏𝑖𝑔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h𝑜𝑟𝑠𝑒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13" y="2567678"/>
                <a:ext cx="659539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94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877056"/>
            <a:ext cx="801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So, if we’re calculating the likelihood of an </a:t>
            </a:r>
            <a:r>
              <a:rPr lang="en-US" sz="2400" smtClean="0"/>
              <a:t>observed sequence: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870403" y="4609028"/>
                <a:ext cx="61786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𝑚𝑎𝑛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𝑚𝑎𝑛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𝑑𝑜𝑔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403" y="4609028"/>
                <a:ext cx="617861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91" r="-12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89329" y="5825396"/>
            <a:ext cx="374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 word </a:t>
            </a:r>
            <a:r>
              <a:rPr lang="en-US" sz="2400" b="1" smtClean="0"/>
              <a:t>order information!</a:t>
            </a:r>
            <a:endParaRPr lang="en-US" sz="2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470217" y="5217212"/>
                <a:ext cx="357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𝑚𝑎𝑛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217" y="5217212"/>
                <a:ext cx="3578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1" r="-272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9546336" y="3880402"/>
            <a:ext cx="2267712" cy="916638"/>
          </a:xfrm>
          <a:prstGeom prst="wedgeRoundRectCallout">
            <a:avLst>
              <a:gd name="adj1" fmla="val -72197"/>
              <a:gd name="adj2" fmla="val 50529"/>
              <a:gd name="adj3" fmla="val 16667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What’s missing here?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6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Is 315 safe?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760707" y="1554481"/>
            <a:ext cx="3742445" cy="2834639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blipFill rotWithShape="0">
                <a:blip r:embed="rId10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843597" y="4823583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6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1-word language model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0" y="1272724"/>
            <a:ext cx="6599936" cy="4949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8838" y="6581001"/>
            <a:ext cx="7803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Graph </a:t>
            </a:r>
            <a:r>
              <a:rPr lang="en-US" sz="1200"/>
              <a:t>b</a:t>
            </a:r>
            <a:r>
              <a:rPr lang="en-US" sz="1200" smtClean="0"/>
              <a:t>y </a:t>
            </a:r>
            <a:r>
              <a:rPr lang="en-US" sz="1200" dirty="0"/>
              <a:t>Victor </a:t>
            </a:r>
            <a:r>
              <a:rPr lang="en-US" sz="1200" dirty="0" err="1"/>
              <a:t>Grishchenko</a:t>
            </a:r>
            <a:r>
              <a:rPr lang="en-US" sz="1200" dirty="0"/>
              <a:t> - Victor </a:t>
            </a:r>
            <a:r>
              <a:rPr lang="en-US" sz="1200" dirty="0" err="1"/>
              <a:t>Grishchenko</a:t>
            </a:r>
            <a:r>
              <a:rPr lang="en-US" sz="1200" dirty="0"/>
              <a:t> [1], LGPL,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=1415459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0419" y="2039540"/>
            <a:ext cx="3137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plot of word frequency in Wikipedia (November 27, 2006). The plot is </a:t>
            </a:r>
            <a:r>
              <a:rPr lang="en-US" sz="2400" dirty="0" smtClean="0"/>
              <a:t>in log-log</a:t>
            </a:r>
            <a:r>
              <a:rPr lang="en-US" sz="2400" dirty="0"/>
              <a:t> </a:t>
            </a:r>
            <a:r>
              <a:rPr lang="en-US" sz="2400" dirty="0" smtClean="0"/>
              <a:t>coordinates</a:t>
            </a:r>
            <a:r>
              <a:rPr lang="en-US" sz="2400" dirty="0"/>
              <a:t>. </a:t>
            </a:r>
            <a:r>
              <a:rPr lang="en-US" sz="2400" dirty="0"/>
              <a:t>x  is rank of a word </a:t>
            </a:r>
            <a:r>
              <a:rPr lang="en-US" sz="2400" dirty="0"/>
              <a:t>in the frequency table; </a:t>
            </a:r>
            <a:r>
              <a:rPr lang="en-US" sz="2400" i="1" dirty="0"/>
              <a:t>y</a:t>
            </a:r>
            <a:r>
              <a:rPr lang="en-US" sz="2400" dirty="0"/>
              <a:t>  is the total number of the word’s </a:t>
            </a:r>
            <a:r>
              <a:rPr lang="en-US" sz="2400" dirty="0" smtClean="0"/>
              <a:t>occurrences.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modeling without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83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probability of every sequence must be calculated separately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89226" y="2709236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26" y="2709236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60576" y="4277045"/>
            <a:ext cx="907084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The number of times we’ve observed </a:t>
            </a:r>
            <a:r>
              <a:rPr lang="en-US" sz="2400" i="1" dirty="0" smtClean="0"/>
              <a:t>“the big yellow dog jumped over the”</a:t>
            </a:r>
            <a:r>
              <a:rPr lang="en-US" sz="2400" dirty="0" smtClean="0"/>
              <a:t> is probably pretty low.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Plus, we can’t generalize to </a:t>
            </a:r>
            <a:r>
              <a:rPr lang="en-US" sz="2400" i="1" dirty="0" smtClean="0"/>
              <a:t>“</a:t>
            </a:r>
            <a:r>
              <a:rPr lang="en-US" sz="2400" b="1" i="1" u="sng" dirty="0" smtClean="0"/>
              <a:t>a</a:t>
            </a:r>
            <a:r>
              <a:rPr lang="en-US" sz="2400" i="1" dirty="0" smtClean="0"/>
              <a:t> big yellow dog jumped over the cat”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88134" y="3217068"/>
                <a:ext cx="900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134" y="3217068"/>
                <a:ext cx="90057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-gram language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78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that each word is only dependent on </a:t>
            </a:r>
            <a:r>
              <a:rPr lang="en-US" smtClean="0"/>
              <a:t>the previous </a:t>
            </a:r>
            <a:r>
              <a:rPr lang="en-US" i="1" smtClean="0"/>
              <a:t>n-1</a:t>
            </a:r>
            <a:r>
              <a:rPr lang="en-US" smtClean="0"/>
              <a:t> words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4752" y="3965634"/>
            <a:ext cx="280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 2-gram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44752" y="2765919"/>
            <a:ext cx="124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4752" y="5165349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 for a 3-gram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65082" y="5759461"/>
                <a:ext cx="8559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82" y="5759461"/>
                <a:ext cx="85597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-gram language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78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that each word is only dependent on </a:t>
            </a:r>
            <a:r>
              <a:rPr lang="en-US" smtClean="0"/>
              <a:t>the previous </a:t>
            </a:r>
            <a:r>
              <a:rPr lang="en-US" i="1" smtClean="0"/>
              <a:t>n-1</a:t>
            </a:r>
            <a:r>
              <a:rPr lang="en-US" smtClean="0"/>
              <a:t> words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4752" y="3965634"/>
            <a:ext cx="280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 2-gram model: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44752" y="2765919"/>
            <a:ext cx="124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926478" y="5585860"/>
            <a:ext cx="633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Where have we seen this pattern before?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6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 smtClean="0"/>
              <a:t>-gram language model with </a:t>
            </a:r>
            <a:r>
              <a:rPr lang="en-US" dirty="0" err="1" smtClean="0"/>
              <a:t>backoff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 phrases are more frequent than others, giving better probability estimates.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E.g.,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𝐹𝑟𝑒𝑞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𝑂h𝑖𝑜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𝑈𝑛𝑖𝑣𝑒𝑟𝑠𝑖𝑡𝑦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dirty="0" smtClean="0"/>
                  <a:t> high, so a pretty good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𝑈𝑛𝑖𝑣𝑒𝑟𝑠𝑖𝑡𝑦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𝑆𝑡𝑎𝑡𝑒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𝑂h𝑖𝑜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71488" indent="-200025"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𝐹𝑟𝑒𝑞</m:t>
                    </m:r>
                    <m:r>
                      <a:rPr lang="en-US" b="0" i="1" smtClean="0">
                        <a:latin typeface="Cambria Math" charset="0"/>
                      </a:rPr>
                      <m:t>(“</m:t>
                    </m:r>
                    <m:r>
                      <a:rPr lang="en-US" b="0" i="1" smtClean="0">
                        <a:latin typeface="Cambria Math" charset="0"/>
                      </a:rPr>
                      <m:t>𝑧𝑒𝑏𝑟𝑎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𝑐𝑟𝑜𝑠𝑠𝑖𝑛𝑔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𝑔𝑢𝑎𝑟𝑑</m:t>
                    </m:r>
                    <m:r>
                      <a:rPr lang="en-US" b="0" i="1" smtClean="0">
                        <a:latin typeface="Cambria Math" charset="0"/>
                      </a:rPr>
                      <m:t>”)</m:t>
                    </m:r>
                  </m:oMath>
                </a14:m>
                <a:r>
                  <a:rPr lang="en-US" dirty="0" smtClean="0"/>
                  <a:t> low, so a bad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𝑔𝑢𝑎𝑟𝑑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𝑐𝑟𝑜𝑠𝑠𝑖𝑛𝑔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𝑧𝑒𝑏𝑟𝑎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  <a:blipFill rotWithShape="0">
                <a:blip r:embed="rId2"/>
                <a:stretch>
                  <a:fillRect l="-1217" t="-1314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1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 smtClean="0"/>
              <a:t>-gram language model with </a:t>
            </a:r>
            <a:r>
              <a:rPr lang="en-US" dirty="0" err="1" smtClean="0"/>
              <a:t>backoff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 phrases are more frequent than others, giving better probability estimates.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Can add </a:t>
                </a:r>
                <a:r>
                  <a:rPr lang="en-US" b="1" u="sng" dirty="0" err="1" smtClean="0"/>
                  <a:t>backoff</a:t>
                </a:r>
                <a:r>
                  <a:rPr lang="en-US" dirty="0" smtClean="0"/>
                  <a:t> to a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-gram language model: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 smtClean="0"/>
                  <a:t>If the current </a:t>
                </a:r>
                <a:r>
                  <a:rPr lang="en-US" i="1" dirty="0" smtClean="0"/>
                  <a:t>n-</a:t>
                </a:r>
                <a:r>
                  <a:rPr lang="en-US" dirty="0" smtClean="0"/>
                  <a:t>gram has a good probability estimate, use it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𝑂h𝑖𝑜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𝑈𝑛𝑖𝑣𝑒𝑟𝑠𝑖𝑡𝑦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𝑈𝑛𝑖𝑣𝑒𝑟𝑠𝑖𝑡𝑦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𝑂h𝑖𝑜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sz="2400" b="0" dirty="0" smtClean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 smtClean="0"/>
                  <a:t>If not, use the </a:t>
                </a:r>
                <a:r>
                  <a:rPr lang="en-US" i="1" dirty="0" smtClean="0"/>
                  <a:t>(n-1)</a:t>
                </a:r>
                <a:r>
                  <a:rPr lang="en-US" dirty="0" smtClean="0"/>
                  <a:t>-gram instead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𝑧𝑒𝑏𝑟𝑎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𝑐𝑟𝑜𝑠𝑠𝑖𝑛𝑔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𝑔𝑢𝑎𝑟𝑑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𝑔𝑢𝑎𝑟𝑑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𝑐𝑟𝑜𝑠𝑠𝑖𝑛𝑔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  <a:blipFill rotWithShape="0">
                <a:blip r:embed="rId2"/>
                <a:stretch>
                  <a:fillRect l="-1217" t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644640" y="5724144"/>
            <a:ext cx="4289251" cy="738664"/>
          </a:xfrm>
          <a:prstGeom prst="rect">
            <a:avLst/>
          </a:prstGeom>
          <a:solidFill>
            <a:schemeClr val="bg1"/>
          </a:solidFill>
          <a:ln w="47625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274320" tIns="182880" rIns="274320" bIns="182880" rtlCol="0">
            <a:spAutoFit/>
          </a:bodyPr>
          <a:lstStyle/>
          <a:p>
            <a:r>
              <a:rPr lang="en-US" sz="2400" dirty="0" smtClean="0"/>
              <a:t>This is what your phone does!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9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 do you need?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175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𝐹𝑟𝑒𝑞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“</m:t>
                        </m:r>
                        <m:r>
                          <a:rPr lang="en-US" i="1">
                            <a:latin typeface="Cambria Math" charset="0"/>
                          </a:rPr>
                          <m:t>𝑂h𝑖𝑜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𝑆𝑡𝑎𝑡𝑒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𝑈𝑛𝑖𝑣𝑒𝑟𝑠𝑖𝑡𝑦</m:t>
                        </m:r>
                        <m:r>
                          <a:rPr lang="en-US" i="1">
                            <a:latin typeface="Cambria Math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dirty="0"/>
                  <a:t> high, so a pretty good estimate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𝑈𝑛𝑖𝑣𝑒𝑟𝑠𝑖𝑡𝑦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𝑆𝑡𝑎𝑡𝑒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𝑂h𝑖𝑜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17575"/>
              </a:xfrm>
              <a:blipFill rotWithShape="0">
                <a:blip r:embed="rId2"/>
                <a:stretch>
                  <a:fillRect t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620512" y="1772348"/>
            <a:ext cx="950976" cy="54864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56704" y="1805749"/>
            <a:ext cx="1859280" cy="54864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1603" y="3178937"/>
            <a:ext cx="450386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How high is “high”?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How good is “pretty good”?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56704" y="3255881"/>
            <a:ext cx="3401568" cy="954107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straightforward answer!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68201" y="4722669"/>
            <a:ext cx="9390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couple of semi-reasonable heuristics: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/>
              <a:t>1,000,000 samples is usually a good place to start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/>
              <a:t>1,000 samples per model parameter often gives a pretty good estimate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16057" y="6174069"/>
            <a:ext cx="8497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BUT, neither of these comes with any sort of guarantee!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469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Telling if two distributions are different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related question is how to differentiate between two sample sets.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In particular, given: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</a:t>
                </a:r>
                <a:r>
                  <a:rPr lang="en-US" dirty="0" smtClean="0"/>
                  <a:t>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observations over a set of random variables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observations over the same random variables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The question is: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304032" y="5222856"/>
                <a:ext cx="72847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What is the likelihood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 came from the same underlying distribution?</a:t>
                </a:r>
                <a:endParaRPr lang="en-US" sz="28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032" y="5222856"/>
                <a:ext cx="7284720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question is approached via </a:t>
            </a:r>
            <a:r>
              <a:rPr lang="en-US" b="1" u="sng" dirty="0" smtClean="0"/>
              <a:t>hypothesis testing</a:t>
            </a:r>
            <a:r>
              <a:rPr lang="en-US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approach is: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Formulate the </a:t>
            </a:r>
            <a:r>
              <a:rPr lang="en-US" b="1" dirty="0" smtClean="0"/>
              <a:t>null</a:t>
            </a:r>
            <a:r>
              <a:rPr lang="en-US" dirty="0" smtClean="0"/>
              <a:t> and </a:t>
            </a:r>
            <a:r>
              <a:rPr lang="en-US" b="1" dirty="0" smtClean="0"/>
              <a:t>alternative hypotheses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Choose a test statistic and significance level for determining which hypothesis is supported by evidence</a:t>
            </a:r>
          </a:p>
          <a:p>
            <a:pPr marL="979488" lvl="1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These may be chosen based on assumptions about the problem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Compare observed distribution and reference distribution from test statistic to see if they are </a:t>
            </a:r>
            <a:r>
              <a:rPr lang="en-US" b="1" dirty="0" smtClean="0"/>
              <a:t>statistically significantly different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03839" y="3451692"/>
                <a:ext cx="76082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71488" indent="-471488"/>
                <a:r>
                  <a:rPr lang="en-US" sz="2800" b="1" dirty="0" smtClean="0"/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were sampled from the same underlying distribution. 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39" y="3451692"/>
                <a:ext cx="7608257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683" t="-5732" r="-40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03838" y="4573356"/>
                <a:ext cx="76082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71488" indent="-471488"/>
                <a:r>
                  <a:rPr lang="en-US" sz="2800" b="1" dirty="0" smtClean="0"/>
                  <a:t>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were sampled from different underlying distributions. </a:t>
                </a:r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38" y="4573356"/>
                <a:ext cx="7608257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683" t="-5732" r="-248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389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1:</a:t>
            </a:r>
            <a:r>
              <a:rPr lang="en-US" sz="2400" dirty="0" smtClean="0"/>
              <a:t> </a:t>
            </a:r>
            <a:r>
              <a:rPr lang="en-US" sz="2400" smtClean="0"/>
              <a:t>Formulate hypotheses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7637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posteriors from observations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7048" y="2137706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48" y="2137706"/>
                <a:ext cx="3396314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73467" y="1500176"/>
            <a:ext cx="16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31152" y="2132120"/>
            <a:ext cx="3511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a </a:t>
            </a:r>
            <a:r>
              <a:rPr lang="en-US" sz="2400" dirty="0" smtClean="0"/>
              <a:t>is the variable of interest</a:t>
            </a:r>
          </a:p>
          <a:p>
            <a:r>
              <a:rPr lang="en-US" sz="2400" i="1" dirty="0" smtClean="0"/>
              <a:t>b </a:t>
            </a:r>
            <a:r>
              <a:rPr lang="en-US" sz="2400" dirty="0" smtClean="0"/>
              <a:t>is the observed evidence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527048" y="3919780"/>
            <a:ext cx="935431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488" indent="-454025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accent5"/>
                </a:solidFill>
              </a:rPr>
              <a:t>Prior probability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dirty="0" smtClean="0"/>
              <a:t>– the initial likelihood of observing </a:t>
            </a:r>
            <a:r>
              <a:rPr lang="en-US" sz="2800" i="1" dirty="0" smtClean="0"/>
              <a:t>a</a:t>
            </a:r>
            <a:r>
              <a:rPr lang="en-US" sz="2800" dirty="0" smtClean="0"/>
              <a:t>, before we observe any evidence</a:t>
            </a:r>
          </a:p>
          <a:p>
            <a:pPr marL="1214438" lvl="1" indent="-434975">
              <a:spcBef>
                <a:spcPts val="600"/>
              </a:spcBef>
              <a:spcAft>
                <a:spcPts val="2400"/>
              </a:spcAft>
              <a:buFont typeface="Arial" charset="0"/>
              <a:buChar char="•"/>
            </a:pPr>
            <a:r>
              <a:rPr lang="en-US" sz="2400" i="1" dirty="0" smtClean="0"/>
              <a:t>A priori!</a:t>
            </a:r>
          </a:p>
          <a:p>
            <a:pPr marL="471488" indent="-454025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Posterior probability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– the adjusted likelihood of observing </a:t>
            </a:r>
            <a:r>
              <a:rPr lang="en-US" sz="2800" i="1" dirty="0" smtClean="0"/>
              <a:t>a</a:t>
            </a:r>
            <a:r>
              <a:rPr lang="en-US" sz="2800" dirty="0" smtClean="0"/>
              <a:t>, after taking observed evidence into account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045538" y="2084729"/>
            <a:ext cx="896112" cy="512167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6462" y="2316355"/>
            <a:ext cx="1389889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1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375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2a:</a:t>
            </a:r>
            <a:r>
              <a:rPr lang="en-US" sz="2400" dirty="0" smtClean="0"/>
              <a:t> Choose test statistic</a:t>
            </a:r>
            <a:endParaRPr lang="en-US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256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We’ll discuss two common test statistics today: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arenR"/>
                </a:pPr>
                <a:r>
                  <a:rPr lang="en-US" sz="2800" b="1" dirty="0" smtClean="0"/>
                  <a:t>Student’s </a:t>
                </a:r>
                <a:r>
                  <a:rPr lang="en-US" sz="2800" b="1" i="1" dirty="0" smtClean="0"/>
                  <a:t>t</a:t>
                </a:r>
                <a:r>
                  <a:rPr lang="en-US" sz="2800" b="1" dirty="0" smtClean="0"/>
                  <a:t>-test</a:t>
                </a:r>
                <a:r>
                  <a:rPr lang="en-US" sz="2800" dirty="0" smtClean="0"/>
                  <a:t>: used for observations of a single (usually </a:t>
                </a:r>
                <a:r>
                  <a:rPr lang="en-US" sz="2800" i="1" dirty="0" smtClean="0"/>
                  <a:t>continuous</a:t>
                </a:r>
                <a:r>
                  <a:rPr lang="en-US" sz="2800" dirty="0" smtClean="0"/>
                  <a:t>) variable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arenR"/>
                </a:pPr>
                <a:r>
                  <a:rPr lang="en-US" sz="2800" b="1" dirty="0" smtClean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𝝌</m:t>
                        </m:r>
                      </m:e>
                      <m:sup>
                        <m:r>
                          <a:rPr lang="en-US" sz="2800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 test</a:t>
                </a:r>
                <a:r>
                  <a:rPr lang="en-US" sz="2800" dirty="0" smtClean="0"/>
                  <a:t>: usually used for observations of a single </a:t>
                </a:r>
                <a:r>
                  <a:rPr lang="en-US" sz="2800" i="1" dirty="0" smtClean="0"/>
                  <a:t>categorical</a:t>
                </a:r>
                <a:r>
                  <a:rPr lang="en-US" sz="2800" dirty="0" smtClean="0"/>
                  <a:t> variable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2564292"/>
              </a:xfrm>
              <a:prstGeom prst="rect">
                <a:avLst/>
              </a:prstGeom>
              <a:blipFill rotWithShape="0">
                <a:blip r:embed="rId3"/>
                <a:stretch>
                  <a:fillRect l="-1446" t="-2138" r="-1860" b="-5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459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2b:</a:t>
            </a:r>
            <a:r>
              <a:rPr lang="en-US" sz="2400" dirty="0" smtClean="0"/>
              <a:t> Choose a significance level</a:t>
            </a:r>
            <a:endParaRPr lang="en-US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Most commonly,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r>
                      <a:rPr lang="en-US" sz="2800" b="0" i="1" smtClean="0">
                        <a:latin typeface="Cambria Math" charset="0"/>
                      </a:rPr>
                      <m:t>&lt;0.05</m:t>
                    </m:r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r>
                      <a:rPr lang="en-US" sz="2800" b="0" i="1" smtClean="0">
                        <a:latin typeface="Cambria Math" charset="0"/>
                      </a:rPr>
                      <m:t>&lt;0.01</m:t>
                    </m:r>
                  </m:oMath>
                </a14:m>
                <a:r>
                  <a:rPr lang="en-US" sz="2800" dirty="0" smtClean="0"/>
                  <a:t> is chosen.</a:t>
                </a:r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37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66016" y="4468963"/>
            <a:ext cx="303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does this mean?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353312" y="5058644"/>
                <a:ext cx="97475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a finding is significant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</a:rPr>
                      <m:t>&lt;0.05</m:t>
                    </m:r>
                  </m:oMath>
                </a14:m>
                <a:r>
                  <a:rPr lang="en-US" sz="2400" dirty="0" smtClean="0"/>
                  <a:t>, that means that the test statistic estimates only a 5% chance that the difference between the observations and the reference distribution is due to random chance (sampling error). 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312" y="5058644"/>
                <a:ext cx="974750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38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8720" y="4468963"/>
            <a:ext cx="9912096" cy="19684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818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3:</a:t>
            </a:r>
            <a:r>
              <a:rPr lang="en-US" sz="2400" dirty="0" smtClean="0"/>
              <a:t> Evaluate the observed distribution using the test statistic</a:t>
            </a:r>
            <a:endParaRPr lang="en-US" sz="24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Plug the observations into the test statistic, and get out a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value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Compare the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value obtained to the chosen significance level</a:t>
                </a:r>
              </a:p>
              <a:p>
                <a:pPr marL="971550" lvl="1" indent="-514350">
                  <a:spcBef>
                    <a:spcPts val="600"/>
                  </a:spcBef>
                  <a:buFont typeface="Arial" charset="0"/>
                  <a:buChar char="•"/>
                </a:pPr>
                <a:r>
                  <a:rPr lang="en-US" sz="2400" dirty="0" smtClean="0"/>
                  <a:t>If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is less than the significance level, then we say 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supported</a:t>
                </a:r>
              </a:p>
              <a:p>
                <a:pPr marL="971550" lvl="1" indent="-514350">
                  <a:spcBef>
                    <a:spcPts val="600"/>
                  </a:spcBef>
                  <a:buFont typeface="Arial" charset="0"/>
                  <a:buChar char="•"/>
                </a:pPr>
                <a:r>
                  <a:rPr lang="en-US" sz="2400" dirty="0" smtClean="0"/>
                  <a:t>Otherwise, we do not have enough evidence to reject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102" t="-2228" r="-1102"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1248" y="1295273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Remember: significance is </a:t>
            </a:r>
            <a:r>
              <a:rPr lang="en-US" sz="8000" b="1" i="1" u="sng" dirty="0" smtClean="0"/>
              <a:t>NOT</a:t>
            </a:r>
            <a:r>
              <a:rPr lang="en-US" sz="8000" dirty="0" smtClean="0"/>
              <a:t> proof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086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Used to compare two sets of quantitative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of a single random variable, when sample sets are collected independently of each other.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Relies on three pieces of information: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means of each sample set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standard deviations of each sample set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size of each sample set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3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325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Calculated </a:t>
            </a:r>
            <a:r>
              <a:rPr lang="en-US" smtClean="0"/>
              <a:t>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818887" y="1980084"/>
                <a:ext cx="2073709" cy="913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887" y="1980084"/>
                <a:ext cx="2073709" cy="9135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59736" y="3689497"/>
                <a:ext cx="1712841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36" y="3689497"/>
                <a:ext cx="1712841" cy="7518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855742" y="3661764"/>
                <a:ext cx="4203138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42" y="3661764"/>
                <a:ext cx="4203138" cy="807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62438" y="3149273"/>
            <a:ext cx="111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Where: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459268" y="4953878"/>
                <a:ext cx="8866098" cy="164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Resulting </a:t>
                </a:r>
                <a:r>
                  <a:rPr lang="en-US" sz="2400" i="1" dirty="0" smtClean="0"/>
                  <a:t>t </a:t>
                </a:r>
                <a:r>
                  <a:rPr lang="en-US" sz="2400" dirty="0" smtClean="0"/>
                  <a:t>value can be compared against a pre-established </a:t>
                </a:r>
                <a:r>
                  <a:rPr lang="en-US" sz="2400" b="1" u="sng" dirty="0" smtClean="0"/>
                  <a:t>critical value</a:t>
                </a:r>
                <a:r>
                  <a:rPr lang="en-US" sz="2400" dirty="0" smtClean="0"/>
                  <a:t> for the given significance level (tables available anywhere); if greater,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supported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Critical values specified for </a:t>
                </a:r>
                <a:r>
                  <a:rPr lang="en-US" sz="2400" b="1" u="sng" dirty="0" smtClean="0"/>
                  <a:t>degrees of freedom</a:t>
                </a:r>
                <a:r>
                  <a:rPr lang="en-US" sz="2400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−2)</m:t>
                    </m:r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68" y="4953878"/>
                <a:ext cx="8866098" cy="1646605"/>
              </a:xfrm>
              <a:prstGeom prst="rect">
                <a:avLst/>
              </a:prstGeom>
              <a:blipFill rotWithShape="0">
                <a:blip r:embed="rId5"/>
                <a:stretch>
                  <a:fillRect l="-893" t="-2963" r="-61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are these RL problems different?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9256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Q values learned for RL problem 1</a:t>
                </a:r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=400</m:t>
                    </m:r>
                  </m:oMath>
                </a14:m>
                <a:endParaRPr lang="en-US" b="0" dirty="0" smtClean="0"/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=0.08</m:t>
                    </m:r>
                  </m:oMath>
                </a14:m>
                <a:endParaRPr lang="en-US" b="0" dirty="0" smtClean="0"/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=0.38</m:t>
                    </m:r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b="0" i="1" dirty="0" smtClean="0">
                    <a:latin typeface="Cambria Math" charset="0"/>
                  </a:rPr>
                  <a:t/>
                </a:r>
                <a:br>
                  <a:rPr lang="en-US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Q values learned for RL problem 2</a:t>
                </a:r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800</m:t>
                    </m:r>
                  </m:oMath>
                </a14:m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12</m:t>
                    </m:r>
                  </m:oMath>
                </a14:m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33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9256" cy="4351338"/>
              </a:xfrm>
              <a:blipFill rotWithShape="0"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54568" y="3016409"/>
            <a:ext cx="29992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Using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800" dirty="0" smtClean="0"/>
              <a:t>Student’s </a:t>
            </a:r>
            <a:r>
              <a:rPr lang="en-US" sz="2800" i="1" dirty="0" smtClean="0"/>
              <a:t>t</a:t>
            </a:r>
            <a:r>
              <a:rPr lang="en-US" sz="2800" dirty="0" smtClean="0"/>
              <a:t> test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800" dirty="0" smtClean="0"/>
              <a:t>Significance level 0.05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these RL problems different?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99493" y="4867899"/>
                <a:ext cx="5455661" cy="78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0.08−0.12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0.00375∗0.121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≈1.88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93" y="4867899"/>
                <a:ext cx="5455661" cy="7831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83159" y="1784129"/>
                <a:ext cx="4980786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400+800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400∗800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=0.00375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59" y="1784129"/>
                <a:ext cx="4980786" cy="7543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83159" y="2779822"/>
                <a:ext cx="4203138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59" y="2779822"/>
                <a:ext cx="4203138" cy="807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578867"/>
                <a:ext cx="2542032" cy="4017261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=0.08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=0.38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800</m:t>
                      </m:r>
                    </m:oMath>
                  </m:oMathPara>
                </a14:m>
                <a:endParaRPr lang="en-US" dirty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12</m:t>
                      </m:r>
                    </m:oMath>
                  </m:oMathPara>
                </a14:m>
                <a:endParaRPr lang="en-US" dirty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33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=1198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1.96</a:t>
                </a:r>
                <a:endParaRPr lang="en-US" dirty="0"/>
              </a:p>
            </p:txBody>
          </p:sp>
        </mc:Choice>
        <mc:Fallback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578867"/>
                <a:ext cx="2542032" cy="4017261"/>
              </a:xfrm>
              <a:blipFill rotWithShape="0">
                <a:blip r:embed="rId5"/>
                <a:stretch>
                  <a:fillRect b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31028" y="3819178"/>
                <a:ext cx="613642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400−1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0.38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800−1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0.33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400+800−2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28" y="3819178"/>
                <a:ext cx="6136423" cy="7473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4591" y="6121493"/>
            <a:ext cx="1207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Since 1.88 &lt; 1.96, we cannot reject the </a:t>
            </a:r>
            <a:r>
              <a:rPr lang="en-US" sz="2400" smtClean="0"/>
              <a:t>null hypothesis (that the two problems are the same).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43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 smtClean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test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21000" b="-3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Used to compare two sets of categorical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of a single random variable.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With category set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, relies on: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frequency of each category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 smtClean="0"/>
                  <a:t> in each sample set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79430" y="4517136"/>
                <a:ext cx="1123314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 smtClean="0"/>
                  <a:t>Note</a:t>
                </a:r>
              </a:p>
              <a:p>
                <a:r>
                  <a:rPr lang="en-US" sz="2400" dirty="0" smtClean="0"/>
                  <a:t>This can also be formulated for a single sample set and expected distribution in terms of:</a:t>
                </a:r>
              </a:p>
              <a:p>
                <a:pPr marL="688975" indent="-254000">
                  <a:buFont typeface="Arial" charset="0"/>
                  <a:buChar char="•"/>
                </a:pPr>
                <a:r>
                  <a:rPr lang="en-US" sz="2400" i="1" dirty="0" smtClean="0"/>
                  <a:t>N – </a:t>
                </a:r>
                <a:r>
                  <a:rPr lang="en-US" sz="2400" dirty="0" smtClean="0"/>
                  <a:t>size of the sample set</a:t>
                </a:r>
              </a:p>
              <a:p>
                <a:pPr marL="688975" indent="-2540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i="1" dirty="0" smtClean="0"/>
                  <a:t> -- </a:t>
                </a:r>
                <a:r>
                  <a:rPr lang="en-US" sz="2400" dirty="0" smtClean="0"/>
                  <a:t>expected frequency of category </a:t>
                </a:r>
                <a:r>
                  <a:rPr lang="en-US" sz="2400" i="1" dirty="0" smtClean="0"/>
                  <a:t>c</a:t>
                </a:r>
                <a:r>
                  <a:rPr lang="en-US" sz="2400" dirty="0" smtClean="0"/>
                  <a:t> under the expected distribution</a:t>
                </a:r>
              </a:p>
              <a:p>
                <a:pPr marL="688975" indent="-2540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i="1" dirty="0" smtClean="0"/>
                  <a:t> -- </a:t>
                </a:r>
                <a:r>
                  <a:rPr lang="en-US" sz="2400" dirty="0" smtClean="0"/>
                  <a:t>observed frequency of category </a:t>
                </a:r>
                <a:r>
                  <a:rPr lang="en-US" sz="2400" i="1" dirty="0" smtClean="0"/>
                  <a:t>c</a:t>
                </a:r>
                <a:r>
                  <a:rPr lang="en-US" sz="2400" dirty="0" smtClean="0"/>
                  <a:t> in the sample set</a:t>
                </a:r>
                <a:endParaRPr lang="en-US" sz="2400" i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0" y="4517136"/>
                <a:ext cx="1123314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869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274320" y="4352544"/>
            <a:ext cx="1157630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test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21000" b="-3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5352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Calculated as: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66937" y="1909508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937" y="1909508"/>
                <a:ext cx="3458126" cy="12494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24290" y="3646869"/>
                <a:ext cx="874341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the frequency of category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(and the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90" y="3646869"/>
                <a:ext cx="8743419" cy="477888"/>
              </a:xfrm>
              <a:prstGeom prst="rect">
                <a:avLst/>
              </a:prstGeom>
              <a:blipFill rotWithShape="0">
                <a:blip r:embed="rId4"/>
                <a:stretch>
                  <a:fillRect l="-1116" t="-8861" r="-70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8200" y="4440069"/>
                <a:ext cx="10213847" cy="2109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Note that this is </a:t>
                </a:r>
                <a:r>
                  <a:rPr lang="en-US" sz="2400" b="1" u="sng" dirty="0" smtClean="0"/>
                  <a:t>not</a:t>
                </a:r>
                <a:r>
                  <a:rPr lang="en-US" sz="2400" dirty="0" smtClean="0"/>
                  <a:t> symmetric; if using two actual observed distributions,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considered the “expected” distribution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As with Student’s </a:t>
                </a:r>
                <a:r>
                  <a:rPr lang="en-US" sz="2400" i="1" dirty="0" smtClean="0"/>
                  <a:t>t </a:t>
                </a:r>
                <a:r>
                  <a:rPr lang="en-US" sz="2400" dirty="0" smtClean="0"/>
                  <a:t>test, compare calculated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value against the </a:t>
                </a:r>
                <a:r>
                  <a:rPr lang="en-US" sz="2400" b="1" u="sng" dirty="0" smtClean="0"/>
                  <a:t>critical value</a:t>
                </a:r>
                <a:r>
                  <a:rPr lang="en-US" sz="2400" dirty="0" smtClean="0"/>
                  <a:t> specified for the degrees of freedom (here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This breaks if any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&lt;10</m:t>
                    </m:r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40069"/>
                <a:ext cx="10213847" cy="2109104"/>
              </a:xfrm>
              <a:prstGeom prst="rect">
                <a:avLst/>
              </a:prstGeom>
              <a:blipFill rotWithShape="0">
                <a:blip r:embed="rId5"/>
                <a:stretch>
                  <a:fillRect l="-836" t="-2312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1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Is 315 safe?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760707" y="1554481"/>
            <a:ext cx="3742445" cy="2834639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blipFill rotWithShape="0">
                <a:blip r:embed="rId10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843597" y="4823583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576658" y="2964311"/>
            <a:ext cx="2318686" cy="553802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0" y="4823583"/>
            <a:ext cx="2367772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30402" y="5647920"/>
            <a:ext cx="907266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an email classifier different from random?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999491"/>
                <a:ext cx="3584448" cy="4565901"/>
              </a:xfrm>
            </p:spPr>
            <p:txBody>
              <a:bodyPr>
                <a:normAutofit fontScale="92500" lnSpcReduction="10000"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=600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Significance = 0.05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999491"/>
                <a:ext cx="3584448" cy="4565901"/>
              </a:xfrm>
              <a:blipFill rotWithShape="0">
                <a:blip r:embed="rId2"/>
                <a:stretch>
                  <a:fillRect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=100&gt;5.991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94" r="-328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say that the email classifier </a:t>
                </a:r>
                <a:r>
                  <a:rPr lang="en-US" sz="2400" u="sng" dirty="0" smtClean="0"/>
                  <a:t>is</a:t>
                </a:r>
                <a:r>
                  <a:rPr lang="en-US" sz="2400" dirty="0" smtClean="0"/>
                  <a:t> different from random.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37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2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one email classifier different from another?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529325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=50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529325"/>
              </a:xfrm>
              <a:blipFill rotWithShape="0">
                <a:blip r:embed="rId2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296724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50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−400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300−400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296724" cy="7411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=700&gt;5.991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94" r="-328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say that the second email classifier </a:t>
                </a:r>
                <a:r>
                  <a:rPr lang="en-US" sz="2400" b="1" u="sng" dirty="0" smtClean="0"/>
                  <a:t>is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37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4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one email classifier different from another?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876797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𝑺𝒑𝒎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𝟐𝟐𝟓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𝑰𝒎𝒑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𝟏𝟎𝟎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𝑶𝒕𝒉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𝟑𝟑𝟎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87679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5.51&lt;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453" r="-34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cannot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must say that the second email classifier </a:t>
                </a:r>
                <a:r>
                  <a:rPr lang="en-US" sz="2400" b="1" u="sng" dirty="0" smtClean="0"/>
                  <a:t>is not significantly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3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 have one clue!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on: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The size of the difference (effect) you want to measure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Number of categories/samples in the reference distribution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Chosen test and significance level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endParaRPr lang="en-US" dirty="0"/>
          </a:p>
          <a:p>
            <a:pPr marL="17463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smtClean="0"/>
              <a:t>We can at least start to get an idea of how many samples we’d need to call an observed difference </a:t>
            </a:r>
            <a:r>
              <a:rPr lang="en-US" b="1" dirty="0" smtClean="0"/>
              <a:t>statistically significant</a:t>
            </a:r>
            <a:r>
              <a:rPr lang="en-US" dirty="0" smtClean="0"/>
              <a:t>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doubling sample size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418410"/>
              </a:xfrm>
            </p:spPr>
            <p:txBody>
              <a:bodyPr>
                <a:normAutofit lnSpcReduction="10000"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=225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=330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418410"/>
              </a:xfrm>
              <a:blipFill rotWithShape="0"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5.51&lt;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453" r="-34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cannot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must say that the second email classifier </a:t>
                </a:r>
                <a:r>
                  <a:rPr lang="en-US" sz="2400" b="1" u="sng" dirty="0" smtClean="0"/>
                  <a:t>is not significantly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3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doubling sample size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8"/>
                <a:ext cx="3584448" cy="4748781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𝑺𝒑𝒎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𝟒𝟎𝟎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𝑰𝒎𝒑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𝟐𝟎𝟎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𝑶𝒕𝒉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𝟔𝟎𝟎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=225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=330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8"/>
                <a:ext cx="3584448" cy="474878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436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457.02&lt;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4365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50" r="-275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24091" y="5511966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Now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, because a larger sample size has made us more confident.</a:t>
                </a:r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091" y="5511966"/>
                <a:ext cx="6218537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37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8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isn’t perfect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1815" y="3474720"/>
            <a:ext cx="106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2"/>
              </a:rPr>
              <a:t>XKCD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07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Machine learning overview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49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Posteriors with fixed observations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67745" y="3454697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45" y="3454697"/>
                <a:ext cx="3396314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66692" y="2856597"/>
            <a:ext cx="16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028432" y="3611811"/>
            <a:ext cx="3511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a </a:t>
            </a:r>
            <a:r>
              <a:rPr lang="en-US" sz="2400" dirty="0" smtClean="0"/>
              <a:t>is the variable of interest</a:t>
            </a:r>
          </a:p>
          <a:p>
            <a:r>
              <a:rPr lang="en-US" sz="2400" i="1" dirty="0" smtClean="0"/>
              <a:t>b </a:t>
            </a:r>
            <a:r>
              <a:rPr lang="en-US" sz="2400" dirty="0" smtClean="0"/>
              <a:t>is the observed evidence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57336" y="1739885"/>
            <a:ext cx="1107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 fixed (i.e., non-random) observations, posterior calculation simplifies: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919728" y="3930641"/>
            <a:ext cx="896112" cy="512167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53738" y="4493377"/>
            <a:ext cx="262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Assume this to be 1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442465" y="3719832"/>
                <a:ext cx="22424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465" y="3719832"/>
                <a:ext cx="224240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5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random variables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are said to be </a:t>
            </a:r>
            <a:r>
              <a:rPr lang="en-US" b="1" u="sng" smtClean="0"/>
              <a:t>independent</a:t>
            </a:r>
            <a:r>
              <a:rPr lang="en-US" smtClean="0"/>
              <a:t> if: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67757" y="2715915"/>
                <a:ext cx="40400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57" y="2715915"/>
                <a:ext cx="404008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1" y="3839299"/>
            <a:ext cx="102991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does this mean?</a:t>
            </a:r>
          </a:p>
          <a:p>
            <a:r>
              <a:rPr lang="en-US" sz="2800" dirty="0" smtClean="0"/>
              <a:t>Remember the Product Rule:</a:t>
            </a:r>
          </a:p>
          <a:p>
            <a:endParaRPr lang="en-US" sz="2800" dirty="0"/>
          </a:p>
          <a:p>
            <a:r>
              <a:rPr lang="en-US" sz="2800" dirty="0" smtClean="0"/>
              <a:t>If </a:t>
            </a:r>
            <a:r>
              <a:rPr lang="en-US" sz="2800" i="1" dirty="0" smtClean="0"/>
              <a:t>X</a:t>
            </a:r>
            <a:r>
              <a:rPr lang="en-US" sz="2800" dirty="0" smtClean="0"/>
              <a:t> and </a:t>
            </a:r>
            <a:r>
              <a:rPr lang="en-US" sz="2800" i="1" dirty="0" smtClean="0"/>
              <a:t>Y </a:t>
            </a:r>
            <a:r>
              <a:rPr lang="en-US" sz="2800" dirty="0" smtClean="0"/>
              <a:t>are independent, then the likelihood of seeing either one is unaffected by if we see the other.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89956" y="4294137"/>
                <a:ext cx="3894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56" y="4294137"/>
                <a:ext cx="389452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12539"/>
                  </p:ext>
                </p:extLst>
              </p:nvPr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12539"/>
                  </p:ext>
                </p:extLst>
              </p:nvPr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3245262"/>
            <a:ext cx="1298448" cy="2471577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32499" y="3235625"/>
            <a:ext cx="1298448" cy="2471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5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7621280" y="2249423"/>
            <a:ext cx="613136" cy="4407408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7598664" y="2971799"/>
            <a:ext cx="658367" cy="440740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21543</TotalTime>
  <Words>4630</Words>
  <Application>Microsoft Macintosh PowerPoint</Application>
  <PresentationFormat>Widescreen</PresentationFormat>
  <Paragraphs>607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Calibri Light</vt:lpstr>
      <vt:lpstr>Cambria Math</vt:lpstr>
      <vt:lpstr>Wingdings</vt:lpstr>
      <vt:lpstr>Arial</vt:lpstr>
      <vt:lpstr>Office Theme</vt:lpstr>
      <vt:lpstr>Announcements</vt:lpstr>
      <vt:lpstr>Today’s learning goals</vt:lpstr>
      <vt:lpstr>From last time: Is 315 safe?</vt:lpstr>
      <vt:lpstr>Calculating posteriors from observations</vt:lpstr>
      <vt:lpstr>From last time: Is 315 safe?</vt:lpstr>
      <vt:lpstr>Posteriors with fixed observations</vt:lpstr>
      <vt:lpstr>Independent variables</vt:lpstr>
      <vt:lpstr>Independent variables</vt:lpstr>
      <vt:lpstr>Independent variables</vt:lpstr>
      <vt:lpstr>Independent variables</vt:lpstr>
      <vt:lpstr>Independent variables</vt:lpstr>
      <vt:lpstr>Independent variables</vt:lpstr>
      <vt:lpstr>Independence - Practice</vt:lpstr>
      <vt:lpstr>Conditional independence</vt:lpstr>
      <vt:lpstr>Example: visiting the dentist</vt:lpstr>
      <vt:lpstr>Example: visiting the dentist</vt:lpstr>
      <vt:lpstr>Example: visiting the dentist</vt:lpstr>
      <vt:lpstr>Example: visiting the dentist</vt:lpstr>
      <vt:lpstr>Example: visiting the dentist</vt:lpstr>
      <vt:lpstr>Independent variables</vt:lpstr>
      <vt:lpstr>Independent variables</vt:lpstr>
      <vt:lpstr>Independence assumptions</vt:lpstr>
      <vt:lpstr>Independence assumptions</vt:lpstr>
      <vt:lpstr>Why make independence assumptions?</vt:lpstr>
      <vt:lpstr>Sample size for different outcomes</vt:lpstr>
      <vt:lpstr>Sample size for different outcomes</vt:lpstr>
      <vt:lpstr>Case study: Language modeling</vt:lpstr>
      <vt:lpstr>Case study: Language modeling</vt:lpstr>
      <vt:lpstr>Basic 1-word language model</vt:lpstr>
      <vt:lpstr>Basic 1-word language model</vt:lpstr>
      <vt:lpstr>Language modeling without independence</vt:lpstr>
      <vt:lpstr>n-gram language model</vt:lpstr>
      <vt:lpstr>n-gram language model</vt:lpstr>
      <vt:lpstr>n-gram language model with backoff</vt:lpstr>
      <vt:lpstr>n-gram language model with backoff</vt:lpstr>
      <vt:lpstr>How many samples do you need?</vt:lpstr>
      <vt:lpstr>Telling if two distributions are different</vt:lpstr>
      <vt:lpstr>Hypothesis testing</vt:lpstr>
      <vt:lpstr>Hypothesis testing</vt:lpstr>
      <vt:lpstr>Hypothesis testing</vt:lpstr>
      <vt:lpstr>Hypothesis testing</vt:lpstr>
      <vt:lpstr>Hypothesis testing</vt:lpstr>
      <vt:lpstr>PowerPoint Presentation</vt:lpstr>
      <vt:lpstr>Student’s t-test</vt:lpstr>
      <vt:lpstr>Student’s t-test</vt:lpstr>
      <vt:lpstr>Example: are these RL problems different?</vt:lpstr>
      <vt:lpstr>Example: are these RL problems different?</vt:lpstr>
      <vt:lpstr>Pearson’s χ^2 test</vt:lpstr>
      <vt:lpstr>Pearson’s χ^2 test</vt:lpstr>
      <vt:lpstr>Example: Is an email classifier different from random?</vt:lpstr>
      <vt:lpstr>Example: Is one email classifier different from another?</vt:lpstr>
      <vt:lpstr>Example: Is one email classifier different from another?</vt:lpstr>
      <vt:lpstr>How many samples do we need?</vt:lpstr>
      <vt:lpstr>Example: doubling sample size</vt:lpstr>
      <vt:lpstr>Example: doubling sample size</vt:lpstr>
      <vt:lpstr>Significance isn’t perfect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746</cp:revision>
  <cp:lastPrinted>2017-09-12T18:41:39Z</cp:lastPrinted>
  <dcterms:created xsi:type="dcterms:W3CDTF">2017-08-18T18:18:42Z</dcterms:created>
  <dcterms:modified xsi:type="dcterms:W3CDTF">2017-10-25T05:20:35Z</dcterms:modified>
</cp:coreProperties>
</file>